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8" r:id="rId8"/>
    <p:sldId id="262" r:id="rId9"/>
    <p:sldId id="263" r:id="rId10"/>
    <p:sldId id="266" r:id="rId11"/>
    <p:sldId id="265" r:id="rId12"/>
    <p:sldId id="261" r:id="rId13"/>
    <p:sldId id="267" r:id="rId14"/>
    <p:sldId id="268" r:id="rId15"/>
    <p:sldId id="270" r:id="rId16"/>
    <p:sldId id="272" r:id="rId17"/>
    <p:sldId id="277" r:id="rId18"/>
    <p:sldId id="274" r:id="rId19"/>
    <p:sldId id="275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1614-C2E4-4B70-8B8C-81896F01AAF1}" type="datetimeFigureOut">
              <a:rPr lang="es-ES" smtClean="0"/>
              <a:t>08/03/2013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2EB-4FE9-4C3D-8883-8AD410DE08DE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1614-C2E4-4B70-8B8C-81896F01AAF1}" type="datetimeFigureOut">
              <a:rPr lang="es-ES" smtClean="0"/>
              <a:t>08/03/2013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2EB-4FE9-4C3D-8883-8AD410DE08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1614-C2E4-4B70-8B8C-81896F01AAF1}" type="datetimeFigureOut">
              <a:rPr lang="es-ES" smtClean="0"/>
              <a:t>08/03/2013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2EB-4FE9-4C3D-8883-8AD410DE08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1614-C2E4-4B70-8B8C-81896F01AAF1}" type="datetimeFigureOut">
              <a:rPr lang="es-ES" smtClean="0"/>
              <a:t>08/03/2013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2EB-4FE9-4C3D-8883-8AD410DE08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1614-C2E4-4B70-8B8C-81896F01AAF1}" type="datetimeFigureOut">
              <a:rPr lang="es-ES" smtClean="0"/>
              <a:t>08/03/2013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2EB-4FE9-4C3D-8883-8AD410DE08DE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1614-C2E4-4B70-8B8C-81896F01AAF1}" type="datetimeFigureOut">
              <a:rPr lang="es-ES" smtClean="0"/>
              <a:t>08/03/2013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2EB-4FE9-4C3D-8883-8AD410DE08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1614-C2E4-4B70-8B8C-81896F01AAF1}" type="datetimeFigureOut">
              <a:rPr lang="es-ES" smtClean="0"/>
              <a:t>08/03/2013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2EB-4FE9-4C3D-8883-8AD410DE08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1614-C2E4-4B70-8B8C-81896F01AAF1}" type="datetimeFigureOut">
              <a:rPr lang="es-ES" smtClean="0"/>
              <a:t>08/03/2013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2EB-4FE9-4C3D-8883-8AD410DE08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1614-C2E4-4B70-8B8C-81896F01AAF1}" type="datetimeFigureOut">
              <a:rPr lang="es-ES" smtClean="0"/>
              <a:t>08/03/2013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2EB-4FE9-4C3D-8883-8AD410DE08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1614-C2E4-4B70-8B8C-81896F01AAF1}" type="datetimeFigureOut">
              <a:rPr lang="es-ES" smtClean="0"/>
              <a:t>08/03/2013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2EB-4FE9-4C3D-8883-8AD410DE08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1614-C2E4-4B70-8B8C-81896F01AAF1}" type="datetimeFigureOut">
              <a:rPr lang="es-ES" smtClean="0"/>
              <a:t>08/03/2013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1042EB-4FE9-4C3D-8883-8AD410DE08DE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331614-C2E4-4B70-8B8C-81896F01AAF1}" type="datetimeFigureOut">
              <a:rPr lang="es-ES" smtClean="0"/>
              <a:t>08/03/2013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1042EB-4FE9-4C3D-8883-8AD410DE08DE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Aharoni" pitchFamily="2" charset="-79"/>
                <a:cs typeface="Aharoni" pitchFamily="2" charset="-79"/>
              </a:rPr>
              <a:t>La búsqueda </a:t>
            </a:r>
            <a:r>
              <a:rPr lang="es-ES" b="1" dirty="0" smtClean="0">
                <a:latin typeface="Aharoni" pitchFamily="2" charset="-79"/>
                <a:cs typeface="Aharoni" pitchFamily="2" charset="-79"/>
              </a:rPr>
              <a:t>del quark </a:t>
            </a:r>
            <a:r>
              <a:rPr lang="es-ES" b="1" dirty="0">
                <a:latin typeface="Aharoni" pitchFamily="2" charset="-79"/>
                <a:cs typeface="Aharoni" pitchFamily="2" charset="-79"/>
              </a:rPr>
              <a:t>T</a:t>
            </a:r>
            <a:r>
              <a:rPr lang="es-ES" b="1" dirty="0" smtClean="0">
                <a:latin typeface="Aharoni" pitchFamily="2" charset="-79"/>
                <a:cs typeface="Aharoni" pitchFamily="2" charset="-79"/>
              </a:rPr>
              <a:t>op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usan los científicos de hoy la conservación del momento lineal?</a:t>
            </a:r>
            <a:b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11338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Vista </a:t>
            </a:r>
            <a:r>
              <a:rPr lang="es-ES" dirty="0"/>
              <a:t>bidimensional del </a:t>
            </a:r>
            <a:r>
              <a:rPr lang="es-ES" dirty="0" smtClean="0"/>
              <a:t>suceso</a:t>
            </a:r>
            <a:br>
              <a:rPr lang="es-ES" dirty="0" smtClean="0"/>
            </a:b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(END VIEW o vista frontal)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81" y="2564904"/>
            <a:ext cx="4756491" cy="4261023"/>
          </a:xfrm>
        </p:spPr>
      </p:pic>
    </p:spTree>
    <p:extLst>
      <p:ext uri="{BB962C8B-B14F-4D97-AF65-F5344CB8AC3E}">
        <p14:creationId xmlns:p14="http://schemas.microsoft.com/office/powerpoint/2010/main" val="21627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Vista frontal del suceso</a:t>
            </a:r>
            <a:br>
              <a:rPr lang="es-ES" dirty="0" smtClean="0"/>
            </a:b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LEGO", END VIEW)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276875" cy="4896543"/>
          </a:xfrm>
        </p:spPr>
      </p:pic>
    </p:spTree>
    <p:extLst>
      <p:ext uri="{BB962C8B-B14F-4D97-AF65-F5344CB8AC3E}">
        <p14:creationId xmlns:p14="http://schemas.microsoft.com/office/powerpoint/2010/main" val="24305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1772816"/>
            <a:ext cx="8229600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/>
              <a:t>En </a:t>
            </a:r>
            <a:r>
              <a:rPr lang="es-ES" sz="3200" dirty="0" smtClean="0"/>
              <a:t>el 2º gráfico </a:t>
            </a:r>
            <a:r>
              <a:rPr lang="es-ES" sz="3200" dirty="0"/>
              <a:t>de datos, </a:t>
            </a:r>
            <a:r>
              <a:rPr lang="es-ES" sz="3200" dirty="0" smtClean="0"/>
              <a:t>se </a:t>
            </a:r>
            <a:r>
              <a:rPr lang="es-ES" sz="3200" dirty="0"/>
              <a:t>ven las partículas de las que sabemos que son </a:t>
            </a:r>
            <a:r>
              <a:rPr lang="es-ES" sz="3200" dirty="0" smtClean="0"/>
              <a:t>el rastro dejado por la </a:t>
            </a:r>
            <a:r>
              <a:rPr lang="es-ES" sz="3200" dirty="0"/>
              <a:t>desintegración del </a:t>
            </a:r>
            <a:r>
              <a:rPr lang="es-ES" sz="3200" dirty="0" smtClean="0"/>
              <a:t>top/anti-top</a:t>
            </a:r>
            <a:r>
              <a:rPr lang="es-ES" sz="3200" dirty="0"/>
              <a:t>, es decir, la firma que identifica un suceso así</a:t>
            </a:r>
            <a:r>
              <a:rPr lang="es-ES" sz="3200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¡Conozcamos las partículas que aparecen en el gráfico de datos!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91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344782"/>
              </p:ext>
            </p:extLst>
          </p:nvPr>
        </p:nvGraphicFramePr>
        <p:xfrm>
          <a:off x="323528" y="1412776"/>
          <a:ext cx="8229600" cy="47244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53650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400" b="1" dirty="0" smtClean="0">
                          <a:latin typeface="Bodoni MT" pitchFamily="18" charset="0"/>
                        </a:rPr>
                        <a:t>PARTÍCULAS</a:t>
                      </a:r>
                    </a:p>
                    <a:p>
                      <a:pPr algn="just"/>
                      <a:r>
                        <a:rPr lang="es-ES" sz="20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Cuatro </a:t>
                      </a:r>
                      <a:r>
                        <a:rPr lang="es-ES" sz="20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</a:t>
                      </a:r>
                      <a:r>
                        <a:rPr lang="es-ES" sz="20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jets":</a:t>
                      </a:r>
                      <a:r>
                        <a:rPr lang="es-ES" sz="2000" b="1" dirty="0"/>
                        <a:t> </a:t>
                      </a:r>
                      <a:r>
                        <a:rPr lang="es-ES" sz="2000" b="0" dirty="0" smtClean="0"/>
                        <a:t>G</a:t>
                      </a:r>
                      <a:r>
                        <a:rPr lang="es-ES" sz="2000" dirty="0" smtClean="0"/>
                        <a:t>randes </a:t>
                      </a:r>
                      <a:r>
                        <a:rPr lang="es-ES" sz="2000" dirty="0"/>
                        <a:t>chorros de </a:t>
                      </a:r>
                      <a:r>
                        <a:rPr lang="es-ES" sz="2000" dirty="0" smtClean="0"/>
                        <a:t>partículas (bloques </a:t>
                      </a:r>
                      <a:r>
                        <a:rPr lang="es-ES" sz="2000" dirty="0"/>
                        <a:t>rojos y azules). A menudo, uno de los jets contiene un muón de baja energía (</a:t>
                      </a:r>
                      <a:r>
                        <a:rPr lang="es-ES" sz="2000" dirty="0" smtClean="0"/>
                        <a:t>o "</a:t>
                      </a:r>
                      <a:r>
                        <a:rPr lang="es-ES" sz="2000" dirty="0"/>
                        <a:t>blando", línea verde a trazos</a:t>
                      </a:r>
                      <a:r>
                        <a:rPr lang="es-ES" sz="2000" dirty="0" smtClean="0"/>
                        <a:t>).</a:t>
                      </a:r>
                    </a:p>
                    <a:p>
                      <a:pPr algn="just"/>
                      <a:endParaRPr lang="es-ES" sz="2000" dirty="0"/>
                    </a:p>
                    <a:p>
                      <a:pPr algn="just"/>
                      <a:r>
                        <a:rPr lang="es-ES" sz="20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 </a:t>
                      </a:r>
                      <a:r>
                        <a:rPr lang="es-ES" sz="20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muón:</a:t>
                      </a:r>
                      <a:r>
                        <a:rPr lang="es-ES" sz="2000" dirty="0"/>
                        <a:t> </a:t>
                      </a:r>
                      <a:r>
                        <a:rPr lang="es-ES" sz="2000" dirty="0" smtClean="0"/>
                        <a:t>Representado</a:t>
                      </a:r>
                      <a:r>
                        <a:rPr lang="es-ES" sz="2000" baseline="0" dirty="0" smtClean="0"/>
                        <a:t> por el bloque v</a:t>
                      </a:r>
                      <a:r>
                        <a:rPr lang="es-ES" sz="2000" dirty="0" smtClean="0"/>
                        <a:t>erde.</a:t>
                      </a:r>
                    </a:p>
                    <a:p>
                      <a:pPr algn="just"/>
                      <a:endParaRPr lang="es-ES" sz="2000" dirty="0"/>
                    </a:p>
                    <a:p>
                      <a:pPr algn="just"/>
                      <a:r>
                        <a:rPr lang="es-ES" sz="20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 </a:t>
                      </a:r>
                      <a:r>
                        <a:rPr lang="es-ES" sz="20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neutrino:</a:t>
                      </a:r>
                      <a:r>
                        <a:rPr lang="es-ES" sz="2000" dirty="0"/>
                        <a:t> cuya presencia entre los "restos" de la colisión pueden predecir los científicos con confianza aunque su detección sea difícil.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ttp://ed.fnal.gov/samplers/hsphys/activities-spanish/graphics/gifs_students/pix_92704_14022_caltks_end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" y="1816224"/>
            <a:ext cx="4114800" cy="38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8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63272" cy="79435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Para </a:t>
            </a:r>
            <a:r>
              <a:rPr lang="es-ES" b="1" dirty="0"/>
              <a:t>calcular la masa del quark Top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marL="0" indent="0" algn="just">
              <a:buNone/>
            </a:pPr>
            <a:r>
              <a:rPr lang="es-ES" dirty="0" smtClean="0"/>
              <a:t>La </a:t>
            </a:r>
            <a:r>
              <a:rPr lang="es-ES" dirty="0"/>
              <a:t>masa se determina a partir de los módulos de los momentos lineales de las </a:t>
            </a:r>
            <a:r>
              <a:rPr lang="es-ES" dirty="0" smtClean="0"/>
              <a:t>partículas. </a:t>
            </a:r>
            <a:r>
              <a:rPr lang="es-ES" dirty="0"/>
              <a:t>Aunque el momento lineal total del sistema sea cero, los momentos de las partículas individuales pueden tener diferentes valores que tenemos que conocer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 LINEAL</a:t>
            </a:r>
          </a:p>
          <a:p>
            <a:pPr marL="0" indent="0" algn="just">
              <a:buNone/>
            </a:pPr>
            <a:r>
              <a:rPr lang="es-ES" dirty="0"/>
              <a:t>El gráfico de datos muestra las direcciones de los momentos lineales y sus módulos en </a:t>
            </a:r>
            <a:r>
              <a:rPr lang="es-ES" dirty="0" err="1"/>
              <a:t>GeV</a:t>
            </a:r>
            <a:r>
              <a:rPr lang="es-ES" dirty="0"/>
              <a:t>/c para todas las partículas que resultan de la colisión y son registradas por el detector.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25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832648"/>
          </a:xfrm>
        </p:spPr>
        <p:txBody>
          <a:bodyPr numCol="1">
            <a:normAutofit/>
          </a:bodyPr>
          <a:lstStyle/>
          <a:p>
            <a:pPr algn="just"/>
            <a:r>
              <a:rPr lang="es-ES" dirty="0"/>
              <a:t>Haz un diagrama vectorial de los momentos lineales. </a:t>
            </a:r>
            <a:r>
              <a:rPr lang="es-ES" b="1" dirty="0"/>
              <a:t>¡Recuerda que el momento lineal se conserva!</a:t>
            </a:r>
            <a:r>
              <a:rPr lang="es-ES" dirty="0"/>
              <a:t> El momento total del sistema –el protón y el antiprotón – antes de la colisión es cero, y también debe serlo tras la colisión; los vectores deben sumar cero.</a:t>
            </a:r>
          </a:p>
          <a:p>
            <a:pPr algn="just"/>
            <a:r>
              <a:rPr lang="es-ES" dirty="0"/>
              <a:t>A la hora de construir el diagrama vectorial, la medida de los ángulos a partir de los gráficos es delicada, ya que los bloques rojos y azules que indican la dirección de los jets son muy anchos. Elige el ángulo que te parezca que mejor representa la dirección del momento lineal.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72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18129"/>
            <a:ext cx="6696744" cy="6139871"/>
          </a:xfrm>
        </p:spPr>
      </p:pic>
    </p:spTree>
    <p:extLst>
      <p:ext uri="{BB962C8B-B14F-4D97-AF65-F5344CB8AC3E}">
        <p14:creationId xmlns:p14="http://schemas.microsoft.com/office/powerpoint/2010/main" val="1907098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Cálculo de la masa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8233"/>
            <a:ext cx="8229600" cy="3196951"/>
          </a:xfrm>
        </p:spPr>
        <p:txBody>
          <a:bodyPr>
            <a:normAutofit/>
          </a:bodyPr>
          <a:lstStyle/>
          <a:p>
            <a:r>
              <a:rPr lang="es-ES" sz="2800" dirty="0" smtClean="0"/>
              <a:t>¡Teniendo </a:t>
            </a:r>
            <a:r>
              <a:rPr lang="es-ES" sz="2800" dirty="0"/>
              <a:t>los módulos de todos los momentos </a:t>
            </a:r>
            <a:r>
              <a:rPr lang="es-ES" sz="2800" dirty="0" smtClean="0"/>
              <a:t>estás </a:t>
            </a:r>
            <a:r>
              <a:rPr lang="es-ES" sz="2800" dirty="0"/>
              <a:t>listo para calcular la masa del quark top</a:t>
            </a:r>
            <a:r>
              <a:rPr lang="es-ES" sz="2800" dirty="0" smtClean="0"/>
              <a:t>!</a:t>
            </a:r>
          </a:p>
          <a:p>
            <a:pPr algn="just"/>
            <a:r>
              <a:rPr lang="es-ES" sz="2800" dirty="0" smtClean="0"/>
              <a:t>Si </a:t>
            </a:r>
            <a:r>
              <a:rPr lang="es-ES" sz="2800" dirty="0"/>
              <a:t>eliges las unidades </a:t>
            </a:r>
            <a:r>
              <a:rPr lang="es-ES" sz="2800" dirty="0" smtClean="0"/>
              <a:t>de manera adecuada (</a:t>
            </a:r>
            <a:r>
              <a:rPr lang="es-E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haciendo </a:t>
            </a:r>
            <a:r>
              <a:rPr lang="es-ES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1</a:t>
            </a:r>
            <a:r>
              <a:rPr lang="es-ES" sz="2800" dirty="0"/>
              <a:t>), es posible igualar el momento y la energía de modo parecido a como se hace con la masa y la energía. Concretamente, se puede demostrar </a:t>
            </a:r>
            <a:r>
              <a:rPr lang="es-ES" sz="2800" dirty="0" smtClean="0"/>
              <a:t>que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63688" y="5351150"/>
            <a:ext cx="619268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(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p (en </a:t>
            </a:r>
            <a:r>
              <a:rPr lang="es-E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m (en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84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5013176"/>
            <a:ext cx="4104456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/>
            <a:r>
              <a:rPr lang="es-ES" dirty="0" err="1"/>
              <a:t>p</a:t>
            </a:r>
            <a:r>
              <a:rPr lang="es-ES" baseline="-25000" dirty="0" err="1" smtClean="0"/>
              <a:t>total</a:t>
            </a:r>
            <a:r>
              <a:rPr lang="es-ES" dirty="0" smtClean="0"/>
              <a:t> = 2m</a:t>
            </a:r>
            <a:r>
              <a:rPr lang="es-ES" baseline="-25000" dirty="0" smtClean="0"/>
              <a:t>top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 smtClean="0"/>
              <a:t>La energía </a:t>
            </a:r>
            <a:r>
              <a:rPr lang="es-ES" sz="3600" dirty="0"/>
              <a:t>total</a:t>
            </a:r>
            <a:r>
              <a:rPr lang="es-ES" sz="3200" dirty="0"/>
              <a:t> de los dos quarks que se crean como resultado de la colisión es igual a la </a:t>
            </a:r>
            <a:r>
              <a:rPr lang="es-ES" sz="3200" i="1" dirty="0"/>
              <a:t>suma numérica</a:t>
            </a:r>
            <a:r>
              <a:rPr lang="es-ES" sz="3200" dirty="0"/>
              <a:t> de todos los momentos de las partículas que participan en la colisión</a:t>
            </a:r>
            <a:r>
              <a:rPr lang="es-ES" sz="3200" dirty="0" smtClean="0"/>
              <a:t>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1786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112568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Los físicos de partículas comprueban la famosa ecuación de Einstein, </a:t>
            </a:r>
            <a:r>
              <a:rPr lang="es-ES" sz="2800" i="1" u="sng" dirty="0"/>
              <a:t>E=mc</a:t>
            </a:r>
            <a:r>
              <a:rPr lang="es-ES" sz="2800" i="1" u="sng" baseline="30000" dirty="0"/>
              <a:t>2</a:t>
            </a:r>
            <a:r>
              <a:rPr lang="es-ES" sz="2800" dirty="0"/>
              <a:t>, cada día en aceleradores de todo el mundo. Convierten la energía en masa y la masa en energía casi con la misma facilidad con la que tú saltas de un canal de televisión a otro.</a:t>
            </a:r>
          </a:p>
          <a:p>
            <a:pPr algn="just"/>
            <a:r>
              <a:rPr lang="es-ES" sz="2800" dirty="0"/>
              <a:t>En 1995, unos científicos de </a:t>
            </a:r>
            <a:r>
              <a:rPr lang="es-ES" sz="2800" dirty="0" err="1"/>
              <a:t>Fermilab</a:t>
            </a:r>
            <a:r>
              <a:rPr lang="es-ES" sz="2800" dirty="0"/>
              <a:t> crearon el último y más pesado de los quarks descubiertos hasta hoy, el quark top, ¡convirtiendo primero masa en energía y después esa energía nuevamente en masa!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46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794352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El experimento D-Cero de </a:t>
            </a:r>
            <a:r>
              <a:rPr lang="es-ES" b="1" dirty="0" err="1"/>
              <a:t>Fermilab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4413" y="1855083"/>
            <a:ext cx="8700075" cy="17899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dirty="0"/>
              <a:t>El experimento DØ es un proyecto en el que colaboran científicos de todo el mundo para investigar la naturaleza fundamental de la materia. Está situado en </a:t>
            </a:r>
            <a:r>
              <a:rPr lang="es-ES" dirty="0" smtClean="0"/>
              <a:t>uno de los más importantes </a:t>
            </a:r>
            <a:r>
              <a:rPr lang="es-ES" dirty="0" err="1" smtClean="0"/>
              <a:t>colisionadores</a:t>
            </a:r>
            <a:r>
              <a:rPr lang="es-ES" dirty="0" smtClean="0"/>
              <a:t>: </a:t>
            </a:r>
            <a:r>
              <a:rPr lang="es-ES" i="1" dirty="0" err="1" smtClean="0"/>
              <a:t>Tevatrón</a:t>
            </a:r>
            <a:r>
              <a:rPr lang="es-ES" dirty="0"/>
              <a:t> de </a:t>
            </a:r>
            <a:r>
              <a:rPr lang="es-ES" dirty="0" err="1"/>
              <a:t>Fermilab</a:t>
            </a:r>
            <a:r>
              <a:rPr lang="es-ES" dirty="0"/>
              <a:t>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13769"/>
            <a:ext cx="6984776" cy="3055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63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176464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Los investigadores estudian las interacciones de protones y antiprotones a las máximas energías posibles. Esta búsqueda intensiva de pistas subatómicas revela el carácter de las piezas de las que se compone el Universo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En 1995, los físicos registraron datos de una colisión muy especial entre un quark top y uno anti-top. Este suceso tuvo lugar prácticamente en un plano bidimensional en lugar de en el espacio tridimensional como es normal.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02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1784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¿Qué aspecto tiene el suceso?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575445"/>
            <a:ext cx="8496944" cy="3157811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 smtClean="0"/>
              <a:t>Un protón y un antiprotón producen un quark top y un quark anti-top</a:t>
            </a:r>
          </a:p>
          <a:p>
            <a:pPr marL="0" indent="0" algn="just">
              <a:buNone/>
            </a:pPr>
            <a:endParaRPr lang="es-ES" sz="2800" b="1" dirty="0" smtClean="0"/>
          </a:p>
          <a:p>
            <a:pPr algn="just"/>
            <a:r>
              <a:rPr lang="es-ES" sz="2800" b="1" dirty="0" smtClean="0"/>
              <a:t>Los quarks se desintegran casi inmediatamente en otras partículas que viven lo bastante como para ser vistas por el detector </a:t>
            </a:r>
          </a:p>
          <a:p>
            <a:pPr algn="just"/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1978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3" y="980729"/>
            <a:ext cx="8420639" cy="5544615"/>
          </a:xfrm>
        </p:spPr>
      </p:pic>
    </p:spTree>
    <p:extLst>
      <p:ext uri="{BB962C8B-B14F-4D97-AF65-F5344CB8AC3E}">
        <p14:creationId xmlns:p14="http://schemas.microsoft.com/office/powerpoint/2010/main" val="2634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908720"/>
            <a:ext cx="8421719" cy="5544616"/>
          </a:xfrm>
        </p:spPr>
      </p:pic>
    </p:spTree>
    <p:extLst>
      <p:ext uri="{BB962C8B-B14F-4D97-AF65-F5344CB8AC3E}">
        <p14:creationId xmlns:p14="http://schemas.microsoft.com/office/powerpoint/2010/main" val="218059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5300" b="1" dirty="0" smtClean="0"/>
              <a:t>Examen </a:t>
            </a:r>
            <a:r>
              <a:rPr lang="es-ES" sz="5300" b="1" dirty="0"/>
              <a:t>de los gráficos de datos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140968"/>
            <a:ext cx="8640960" cy="1684784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Presentamos tres vistas de un suceso generadas por computadora, el </a:t>
            </a:r>
            <a:r>
              <a:rPr lang="es-ES" dirty="0" smtClean="0"/>
              <a:t>suceso </a:t>
            </a:r>
            <a:r>
              <a:rPr lang="es-ES" dirty="0"/>
              <a:t>que </a:t>
            </a:r>
            <a:r>
              <a:rPr lang="es-ES" dirty="0" smtClean="0"/>
              <a:t>vamos a analizar llamado</a:t>
            </a:r>
          </a:p>
          <a:p>
            <a:pPr marL="0" indent="0" algn="ctr">
              <a:buNone/>
            </a:pPr>
            <a:r>
              <a:rPr lang="es-ES" dirty="0"/>
              <a:t> 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 92704 Suceso 14022</a:t>
            </a:r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151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Perspectiva </a:t>
            </a:r>
            <a:r>
              <a:rPr lang="es-ES" dirty="0"/>
              <a:t>lateral del detector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R-Z VIEW)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1" y="2060849"/>
            <a:ext cx="5815340" cy="4536503"/>
          </a:xfrm>
        </p:spPr>
      </p:pic>
    </p:spTree>
    <p:extLst>
      <p:ext uri="{BB962C8B-B14F-4D97-AF65-F5344CB8AC3E}">
        <p14:creationId xmlns:p14="http://schemas.microsoft.com/office/powerpoint/2010/main" val="8652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268</TotalTime>
  <Words>539</Words>
  <Application>Microsoft Office PowerPoint</Application>
  <PresentationFormat>Presentación en pantalla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Flujo</vt:lpstr>
      <vt:lpstr>La búsqueda del quark Top </vt:lpstr>
      <vt:lpstr>Presentación de PowerPoint</vt:lpstr>
      <vt:lpstr>El experimento D-Cero de Fermilab</vt:lpstr>
      <vt:lpstr>Presentación de PowerPoint</vt:lpstr>
      <vt:lpstr>¿Qué aspecto tiene el suceso?</vt:lpstr>
      <vt:lpstr>Presentación de PowerPoint</vt:lpstr>
      <vt:lpstr>Presentación de PowerPoint</vt:lpstr>
      <vt:lpstr>       Examen de los gráficos de datos </vt:lpstr>
      <vt:lpstr>Perspectiva lateral del detector  (R-Z VIEW)</vt:lpstr>
      <vt:lpstr>Vista bidimensional del suceso (END VIEW o vista frontal)</vt:lpstr>
      <vt:lpstr>Vista frontal del suceso ("LEGO", END VIEW)</vt:lpstr>
      <vt:lpstr>Presentación de PowerPoint</vt:lpstr>
      <vt:lpstr>Presentación de PowerPoint</vt:lpstr>
      <vt:lpstr>Presentación de PowerPoint</vt:lpstr>
      <vt:lpstr>Para calcular la masa del quark Top</vt:lpstr>
      <vt:lpstr>Presentación de PowerPoint</vt:lpstr>
      <vt:lpstr>Presentación de PowerPoint</vt:lpstr>
      <vt:lpstr>Cálculo de la masa</vt:lpstr>
      <vt:lpstr>ptotal = 2mtop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búsqueda del quark Top</dc:title>
  <dc:creator>dilia</dc:creator>
  <cp:lastModifiedBy>dilia</cp:lastModifiedBy>
  <cp:revision>21</cp:revision>
  <dcterms:created xsi:type="dcterms:W3CDTF">2013-03-08T19:13:40Z</dcterms:created>
  <dcterms:modified xsi:type="dcterms:W3CDTF">2013-03-09T00:46:54Z</dcterms:modified>
</cp:coreProperties>
</file>